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320" r:id="rId3"/>
    <p:sldId id="339" r:id="rId4"/>
    <p:sldId id="340" r:id="rId5"/>
    <p:sldId id="321" r:id="rId6"/>
    <p:sldId id="332" r:id="rId7"/>
    <p:sldId id="337" r:id="rId8"/>
    <p:sldId id="322" r:id="rId9"/>
    <p:sldId id="333" r:id="rId10"/>
    <p:sldId id="325" r:id="rId11"/>
    <p:sldId id="338" r:id="rId12"/>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1pPr>
    <a:lvl2pPr marL="4572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2pPr>
    <a:lvl3pPr marL="9144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3pPr>
    <a:lvl4pPr marL="13716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4pPr>
    <a:lvl5pPr marL="18288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5pPr>
    <a:lvl6pPr marL="22860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6pPr>
    <a:lvl7pPr marL="27432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7pPr>
    <a:lvl8pPr marL="32004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8pPr>
    <a:lvl9pPr marL="36576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73A568-4C17-4444-B4F9-178D5EFDCA5A}" type="datetimeFigureOut">
              <a:rPr lang="en-US" smtClean="0"/>
              <a:pPr/>
              <a:t>3/12/12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FB1A43-4269-424E-85CE-DD20F30C4BF2}" type="slidenum">
              <a:rPr lang="en-US" smtClean="0"/>
              <a:pPr/>
              <a:t>‹#›</a:t>
            </a:fld>
            <a:endParaRPr lang="en-US"/>
          </a:p>
        </p:txBody>
      </p:sp>
    </p:spTree>
    <p:extLst>
      <p:ext uri="{BB962C8B-B14F-4D97-AF65-F5344CB8AC3E}">
        <p14:creationId xmlns:p14="http://schemas.microsoft.com/office/powerpoint/2010/main" val="43586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5363"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5367"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293636-B6D4-4686-88E9-C5914FBF75EA}" type="slidenum">
              <a:rPr lang="en-US"/>
              <a:pPr/>
              <a:t>‹#›</a:t>
            </a:fld>
            <a:endParaRPr lang="en-US"/>
          </a:p>
        </p:txBody>
      </p:sp>
    </p:spTree>
    <p:extLst>
      <p:ext uri="{BB962C8B-B14F-4D97-AF65-F5344CB8AC3E}">
        <p14:creationId xmlns:p14="http://schemas.microsoft.com/office/powerpoint/2010/main" val="192651226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2pPr>
    <a:lvl3pPr marL="9144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3pPr>
    <a:lvl4pPr marL="13716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4pPr>
    <a:lvl5pPr marL="18288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p:spPr>
        <p:txBody>
          <a:bodyPr/>
          <a:lstStyle/>
          <a:p>
            <a:fld id="{FC492272-7BCF-4FB6-8895-212B8DE03420}"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Garamond" charset="0"/>
              <a:ea typeface="ＭＳ Ｐゴシック" charset="0"/>
              <a:cs typeface="ＭＳ Ｐゴシック" charset="0"/>
            </a:endParaRPr>
          </a:p>
        </p:txBody>
      </p:sp>
      <p:sp>
        <p:nvSpPr>
          <p:cNvPr id="286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rgbClr val="000000"/>
                </a:solidFill>
                <a:latin typeface="Garamond" charset="0"/>
                <a:ea typeface="ヒラギノ明朝 ProN W3" charset="0"/>
                <a:cs typeface="ヒラギノ明朝 ProN W3" charset="0"/>
                <a:sym typeface="Garamond" charset="0"/>
              </a:defRPr>
            </a:lvl1pPr>
            <a:lvl2pPr marL="742950" indent="-285750" eaLnBrk="0" hangingPunct="0">
              <a:defRPr sz="2400">
                <a:solidFill>
                  <a:srgbClr val="000000"/>
                </a:solidFill>
                <a:latin typeface="Garamond" charset="0"/>
                <a:ea typeface="ヒラギノ明朝 ProN W3" charset="0"/>
                <a:cs typeface="ヒラギノ明朝 ProN W3" charset="0"/>
                <a:sym typeface="Garamond" charset="0"/>
              </a:defRPr>
            </a:lvl2pPr>
            <a:lvl3pPr marL="1143000" indent="-228600" eaLnBrk="0" hangingPunct="0">
              <a:defRPr sz="2400">
                <a:solidFill>
                  <a:srgbClr val="000000"/>
                </a:solidFill>
                <a:latin typeface="Garamond" charset="0"/>
                <a:ea typeface="ヒラギノ明朝 ProN W3" charset="0"/>
                <a:cs typeface="ヒラギノ明朝 ProN W3" charset="0"/>
                <a:sym typeface="Garamond" charset="0"/>
              </a:defRPr>
            </a:lvl3pPr>
            <a:lvl4pPr marL="1600200" indent="-228600" eaLnBrk="0" hangingPunct="0">
              <a:defRPr sz="2400">
                <a:solidFill>
                  <a:srgbClr val="000000"/>
                </a:solidFill>
                <a:latin typeface="Garamond" charset="0"/>
                <a:ea typeface="ヒラギノ明朝 ProN W3" charset="0"/>
                <a:cs typeface="ヒラギノ明朝 ProN W3" charset="0"/>
                <a:sym typeface="Garamond" charset="0"/>
              </a:defRPr>
            </a:lvl4pPr>
            <a:lvl5pPr marL="2057400" indent="-228600" eaLnBrk="0" hangingPunct="0">
              <a:defRPr sz="2400">
                <a:solidFill>
                  <a:srgbClr val="000000"/>
                </a:solidFill>
                <a:latin typeface="Garamond" charset="0"/>
                <a:ea typeface="ヒラギノ明朝 ProN W3" charset="0"/>
                <a:cs typeface="ヒラギノ明朝 ProN W3" charset="0"/>
                <a:sym typeface="Garamond" charset="0"/>
              </a:defRPr>
            </a:lvl5pPr>
            <a:lvl6pPr marL="25146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6pPr>
            <a:lvl7pPr marL="29718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7pPr>
            <a:lvl8pPr marL="34290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8pPr>
            <a:lvl9pPr marL="38862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9pPr>
          </a:lstStyle>
          <a:p>
            <a:pPr eaLnBrk="1" hangingPunct="1"/>
            <a:fld id="{6258CCCE-D0CB-3948-A190-21A8D364A63D}" type="slidenum">
              <a:rPr lang="en-US" sz="1200"/>
              <a:pPr eaLnBrk="1" hangingPunct="1"/>
              <a:t>7</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8</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p:spPr>
        <p:txBody>
          <a:bodyPr/>
          <a:lstStyle/>
          <a:p>
            <a:fld id="{7A869F16-026D-4476-AD34-6F2D107E2535}" type="slidenum">
              <a:rPr lang="en-US"/>
              <a:pPr/>
              <a:t>9</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B6E9133-4BBD-4C9C-A6F6-BEC7C9F9C62F}" type="slidenum">
              <a:rPr lang="en-US"/>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01504618-A5E3-4DE2-8E10-5E5D8469F380}"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767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767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91F3635-DDC4-42A1-87C8-234726E94CF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CE1FF5CE-F9BB-471E-8B48-F3A32119B035}"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A75BDD32-2E96-4DE8-BE71-CCC28FA0E267}"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7E436F5E-A741-47F8-81AB-54C3E2CE87CF}"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30ED9E32-1EB1-4051-802C-EB291DD5541A}"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A78D1000-B1D5-4816-901F-9BFE796B14DD}"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2092657A-1503-410B-9454-0A88270AD371}"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38BE2CE-F2D1-4B73-BC31-A221E0611B81}"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aramond" pitchFamily="-111"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BF353807-4C14-4057-BFCE-7152126EE392}"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90488"/>
            <a:ext cx="8229600" cy="1509712"/>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Garamond" pitchFamily="-112" charset="0"/>
              </a:rPr>
              <a:t>Click to edit Master title style</a:t>
            </a:r>
          </a:p>
        </p:txBody>
      </p:sp>
      <p:sp>
        <p:nvSpPr>
          <p:cNvPr id="1027" name="Rectangle 2"/>
          <p:cNvSpPr>
            <a:spLocks noGrp="1" noChangeArrowheads="1"/>
          </p:cNvSpPr>
          <p:nvPr>
            <p:ph type="body" idx="1"/>
          </p:nvPr>
        </p:nvSpPr>
        <p:spPr bwMode="auto">
          <a:xfrm>
            <a:off x="457200" y="1600200"/>
            <a:ext cx="8229600" cy="52578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Garamond" pitchFamily="-112" charset="0"/>
              </a:rPr>
              <a:t>Click to edit Master text styles</a:t>
            </a:r>
          </a:p>
          <a:p>
            <a:pPr lvl="1"/>
            <a:r>
              <a:rPr lang="en-US" smtClean="0">
                <a:sym typeface="Garamond" pitchFamily="-112" charset="0"/>
              </a:rPr>
              <a:t>Second level</a:t>
            </a:r>
          </a:p>
          <a:p>
            <a:pPr lvl="2"/>
            <a:r>
              <a:rPr lang="en-US" smtClean="0">
                <a:sym typeface="Garamond" pitchFamily="-112" charset="0"/>
              </a:rPr>
              <a:t>Third level</a:t>
            </a:r>
          </a:p>
          <a:p>
            <a:pPr lvl="3"/>
            <a:r>
              <a:rPr lang="en-US" smtClean="0">
                <a:sym typeface="Garamond" pitchFamily="-112" charset="0"/>
              </a:rPr>
              <a:t>Fourth level</a:t>
            </a:r>
          </a:p>
          <a:p>
            <a:pPr lvl="4"/>
            <a:r>
              <a:rPr lang="en-US" smtClean="0">
                <a:sym typeface="Garamond" pitchFamily="-112" charset="0"/>
              </a:rPr>
              <a:t>Fifth level</a:t>
            </a:r>
          </a:p>
        </p:txBody>
      </p:sp>
      <p:sp>
        <p:nvSpPr>
          <p:cNvPr id="2" name="Text Box 3"/>
          <p:cNvSpPr txBox="1">
            <a:spLocks noGrp="1" noChangeArrowheads="1"/>
          </p:cNvSpPr>
          <p:nvPr>
            <p:ph type="sldNum" sz="quarter" idx="4"/>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ftr="0" dt="0"/>
  <p:txStyles>
    <p:titleStyle>
      <a:lvl1pPr marL="39688" indent="-39688" algn="ctr" rtl="0" eaLnBrk="0" fontAlgn="base" hangingPunct="0">
        <a:spcBef>
          <a:spcPct val="0"/>
        </a:spcBef>
        <a:spcAft>
          <a:spcPct val="0"/>
        </a:spcAft>
        <a:defRPr sz="4000">
          <a:solidFill>
            <a:schemeClr val="tx1"/>
          </a:solidFill>
          <a:latin typeface="+mj-lt"/>
          <a:ea typeface="+mj-ea"/>
          <a:cs typeface="+mj-cs"/>
          <a:sym typeface="Garamond" pitchFamily="-112" charset="0"/>
        </a:defRPr>
      </a:lvl1pPr>
      <a:lvl2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2pPr>
      <a:lvl3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3pPr>
      <a:lvl4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4pPr>
      <a:lvl5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5pPr>
      <a:lvl6pPr marL="4968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6pPr>
      <a:lvl7pPr marL="9540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7pPr>
      <a:lvl8pPr marL="14112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8pPr>
      <a:lvl9pPr marL="18684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9pPr>
    </p:titleStyle>
    <p:bodyStyle>
      <a:lvl1pPr marL="382588" indent="-342900" algn="l" rtl="0" eaLnBrk="0" fontAlgn="base" hangingPunct="0">
        <a:spcBef>
          <a:spcPts val="700"/>
        </a:spcBef>
        <a:spcAft>
          <a:spcPct val="0"/>
        </a:spcAft>
        <a:buSzPct val="100000"/>
        <a:buFont typeface="Garamond" pitchFamily="-112" charset="0"/>
        <a:buChar char="•"/>
        <a:defRPr sz="3200">
          <a:solidFill>
            <a:schemeClr val="tx1"/>
          </a:solidFill>
          <a:latin typeface="+mn-lt"/>
          <a:ea typeface="+mn-ea"/>
          <a:cs typeface="+mn-cs"/>
          <a:sym typeface="Garamond" pitchFamily="-112" charset="0"/>
        </a:defRPr>
      </a:lvl1pPr>
      <a:lvl2pPr marL="731838" indent="-285750" algn="l" rtl="0" eaLnBrk="0" fontAlgn="base" hangingPunct="0">
        <a:spcBef>
          <a:spcPts val="600"/>
        </a:spcBef>
        <a:spcAft>
          <a:spcPct val="0"/>
        </a:spcAft>
        <a:buSzPct val="100000"/>
        <a:buFont typeface="Garamond" pitchFamily="-112" charset="0"/>
        <a:buChar char="–"/>
        <a:defRPr sz="2800">
          <a:solidFill>
            <a:schemeClr val="tx1"/>
          </a:solidFill>
          <a:latin typeface="+mn-lt"/>
          <a:ea typeface="+mn-ea"/>
          <a:cs typeface="+mn-cs"/>
          <a:sym typeface="Garamond" pitchFamily="-112" charset="0"/>
        </a:defRPr>
      </a:lvl2pPr>
      <a:lvl3pPr marL="1131888" indent="-228600" algn="l" rtl="0" eaLnBrk="0" fontAlgn="base" hangingPunct="0">
        <a:spcBef>
          <a:spcPts val="500"/>
        </a:spcBef>
        <a:spcAft>
          <a:spcPct val="0"/>
        </a:spcAft>
        <a:buSzPct val="100000"/>
        <a:buFont typeface="Garamond" pitchFamily="-112" charset="0"/>
        <a:buChar char="•"/>
        <a:defRPr sz="2400">
          <a:solidFill>
            <a:schemeClr val="tx1"/>
          </a:solidFill>
          <a:latin typeface="+mn-lt"/>
          <a:ea typeface="+mn-ea"/>
          <a:cs typeface="+mn-cs"/>
          <a:sym typeface="Garamond" pitchFamily="-112" charset="0"/>
        </a:defRPr>
      </a:lvl3pPr>
      <a:lvl4pPr marL="1589088" indent="-228600" algn="l" rtl="0" eaLnBrk="0" fontAlgn="base" hangingPunct="0">
        <a:spcBef>
          <a:spcPts val="400"/>
        </a:spcBef>
        <a:spcAft>
          <a:spcPct val="0"/>
        </a:spcAft>
        <a:buSzPct val="100000"/>
        <a:buFont typeface="Garamond" pitchFamily="-112" charset="0"/>
        <a:buChar char="–"/>
        <a:defRPr sz="2000">
          <a:solidFill>
            <a:schemeClr val="tx1"/>
          </a:solidFill>
          <a:latin typeface="+mn-lt"/>
          <a:ea typeface="+mn-ea"/>
          <a:cs typeface="+mn-cs"/>
          <a:sym typeface="Garamond" pitchFamily="-112" charset="0"/>
        </a:defRPr>
      </a:lvl4pPr>
      <a:lvl5pPr marL="2046288" indent="-228600" algn="l" rtl="0" eaLnBrk="0" fontAlgn="base" hangingPunct="0">
        <a:spcBef>
          <a:spcPts val="400"/>
        </a:spcBef>
        <a:spcAft>
          <a:spcPct val="0"/>
        </a:spcAft>
        <a:buSzPct val="100000"/>
        <a:buFont typeface="Garamond" pitchFamily="-112" charset="0"/>
        <a:buChar char="»"/>
        <a:defRPr sz="2000">
          <a:solidFill>
            <a:schemeClr val="tx1"/>
          </a:solidFill>
          <a:latin typeface="+mn-lt"/>
          <a:ea typeface="+mn-ea"/>
          <a:cs typeface="+mn-cs"/>
          <a:sym typeface="Garamond" pitchFamily="-112" charset="0"/>
        </a:defRPr>
      </a:lvl5pPr>
      <a:lvl6pPr marL="25034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6pPr>
      <a:lvl7pPr marL="29606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7pPr>
      <a:lvl8pPr marL="34178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8pPr>
      <a:lvl9pPr marL="38750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23850"/>
            <a:ext cx="7848600" cy="3486150"/>
          </a:xfrm>
        </p:spPr>
        <p:txBody>
          <a:bodyPr rIns="132080"/>
          <a:lstStyle/>
          <a:p>
            <a:pPr indent="0" eaLnBrk="1" hangingPunct="1"/>
            <a:r>
              <a:rPr lang="en-US" b="1" dirty="0" smtClean="0"/>
              <a:t>MIFIRA Training Module</a:t>
            </a:r>
            <a:r>
              <a:rPr lang="en-US" b="1" dirty="0" smtClean="0">
                <a:ea typeface="ヒラギノ明朝 ProN W6" pitchFamily="-112" charset="-128"/>
              </a:rPr>
              <a:t/>
            </a:r>
            <a:br>
              <a:rPr lang="en-US" b="1" dirty="0" smtClean="0">
                <a:ea typeface="ヒラギノ明朝 ProN W6" pitchFamily="-112" charset="-128"/>
              </a:rPr>
            </a:br>
            <a:r>
              <a:rPr lang="en-US" b="1" dirty="0" smtClean="0">
                <a:ea typeface="ヒラギノ明朝 ProN W6" pitchFamily="-112" charset="-128"/>
              </a:rPr>
              <a:t>Lecture </a:t>
            </a:r>
            <a:r>
              <a:rPr lang="en-US" b="1" dirty="0">
                <a:ea typeface="ヒラギノ明朝 ProN W6" pitchFamily="-112" charset="-128"/>
              </a:rPr>
              <a:t>6</a:t>
            </a:r>
            <a:r>
              <a:rPr lang="en-US" b="1" dirty="0" smtClean="0">
                <a:ea typeface="ヒラギノ明朝 ProN W6" pitchFamily="-112" charset="-128"/>
              </a:rPr>
              <a:t/>
            </a:r>
            <a:br>
              <a:rPr lang="en-US" b="1" dirty="0" smtClean="0">
                <a:ea typeface="ヒラギノ明朝 ProN W6" pitchFamily="-112" charset="-128"/>
              </a:rPr>
            </a:br>
            <a:r>
              <a:rPr lang="en-US" sz="2400" b="1" dirty="0" smtClean="0">
                <a:ea typeface="ヒラギノ明朝 ProN W6" pitchFamily="-112" charset="-128"/>
              </a:rPr>
              <a:t/>
            </a:r>
            <a:br>
              <a:rPr lang="en-US" sz="2400" b="1" dirty="0" smtClean="0">
                <a:ea typeface="ヒラギノ明朝 ProN W6" pitchFamily="-112" charset="-128"/>
              </a:rPr>
            </a:br>
            <a:r>
              <a:rPr lang="en-US" b="1" dirty="0" smtClean="0">
                <a:ea typeface="ヒラギノ明朝 ProN W6" pitchFamily="-112" charset="-128"/>
              </a:rPr>
              <a:t>Domestic a</a:t>
            </a:r>
            <a:r>
              <a:rPr lang="en-US" b="1" dirty="0" smtClean="0">
                <a:ea typeface="ヒラギノ明朝 ProN W6" pitchFamily="-112" charset="-128"/>
              </a:rPr>
              <a:t>vailability </a:t>
            </a:r>
            <a:r>
              <a:rPr lang="en-US" b="1" dirty="0" smtClean="0">
                <a:ea typeface="ヒラギノ明朝 ProN W6" pitchFamily="-112" charset="-128"/>
              </a:rPr>
              <a:t>and </a:t>
            </a:r>
            <a:r>
              <a:rPr lang="en-US" b="1" dirty="0" smtClean="0">
                <a:ea typeface="ヒラギノ明朝 ProN W6" pitchFamily="-112" charset="-128"/>
              </a:rPr>
              <a:t>prospective </a:t>
            </a:r>
            <a:r>
              <a:rPr lang="en-US" b="1">
                <a:ea typeface="ヒラギノ明朝 ProN W6" pitchFamily="-112" charset="-128"/>
              </a:rPr>
              <a:t>s</a:t>
            </a:r>
            <a:r>
              <a:rPr lang="en-US" b="1" smtClean="0">
                <a:ea typeface="ヒラギノ明朝 ProN W6" pitchFamily="-112" charset="-128"/>
              </a:rPr>
              <a:t>ource </a:t>
            </a:r>
            <a:r>
              <a:rPr lang="en-US" b="1" smtClean="0">
                <a:ea typeface="ヒラギノ明朝 ProN W6" pitchFamily="-112" charset="-128"/>
              </a:rPr>
              <a:t>m</a:t>
            </a:r>
            <a:r>
              <a:rPr lang="en-US" b="1" smtClean="0">
                <a:ea typeface="ヒラギノ明朝 ProN W6" pitchFamily="-112" charset="-128"/>
              </a:rPr>
              <a:t>arkets</a:t>
            </a:r>
            <a:endParaRPr lang="en-US" b="1" dirty="0" smtClean="0">
              <a:ea typeface="ヒラギノ明朝 ProN W6" pitchFamily="-112" charset="-128"/>
            </a:endParaRPr>
          </a:p>
        </p:txBody>
      </p:sp>
      <p:sp>
        <p:nvSpPr>
          <p:cNvPr id="14339" name="Rectangle 3"/>
          <p:cNvSpPr>
            <a:spLocks noGrp="1" noChangeArrowheads="1"/>
          </p:cNvSpPr>
          <p:nvPr>
            <p:ph type="body" idx="1"/>
          </p:nvPr>
        </p:nvSpPr>
        <p:spPr>
          <a:xfrm>
            <a:off x="1371600" y="3886200"/>
            <a:ext cx="6400800" cy="3048000"/>
          </a:xfrm>
        </p:spPr>
        <p:txBody>
          <a:bodyPr rIns="132080"/>
          <a:lstStyle/>
          <a:p>
            <a:pPr marL="39688" indent="0" algn="ctr" eaLnBrk="1" hangingPunct="1">
              <a:lnSpc>
                <a:spcPct val="80000"/>
              </a:lnSpc>
              <a:buFont typeface="Garamond" pitchFamily="-112" charset="0"/>
              <a:buNone/>
            </a:pPr>
            <a:endParaRPr lang="en-US" sz="2400" dirty="0" smtClean="0"/>
          </a:p>
          <a:p>
            <a:pPr marL="39688" indent="0" algn="ctr" eaLnBrk="1" hangingPunct="1">
              <a:lnSpc>
                <a:spcPct val="80000"/>
              </a:lnSpc>
              <a:buFont typeface="Garamond" pitchFamily="-112" charset="0"/>
              <a:buNone/>
            </a:pPr>
            <a:r>
              <a:rPr lang="en-US" sz="2400" dirty="0" smtClean="0"/>
              <a:t>Chris Barrett and Erin Lentz </a:t>
            </a:r>
          </a:p>
          <a:p>
            <a:pPr marL="39688" indent="0" algn="ctr" eaLnBrk="1" hangingPunct="1">
              <a:lnSpc>
                <a:spcPct val="80000"/>
              </a:lnSpc>
              <a:buFont typeface="Garamond" pitchFamily="-112" charset="0"/>
              <a:buNone/>
            </a:pPr>
            <a:r>
              <a:rPr lang="en-US" sz="2400" dirty="0" smtClean="0"/>
              <a:t>February 2012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1463" y="5884863"/>
            <a:ext cx="2522537"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888038"/>
            <a:ext cx="31242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10</a:t>
            </a:fld>
            <a:endParaRPr lang="en-US"/>
          </a:p>
        </p:txBody>
      </p:sp>
      <p:sp>
        <p:nvSpPr>
          <p:cNvPr id="26" name="TextBox 25"/>
          <p:cNvSpPr txBox="1"/>
          <p:nvPr/>
        </p:nvSpPr>
        <p:spPr>
          <a:xfrm>
            <a:off x="228600" y="1066800"/>
            <a:ext cx="8610600" cy="4832092"/>
          </a:xfrm>
          <a:prstGeom prst="rect">
            <a:avLst/>
          </a:prstGeom>
          <a:noFill/>
        </p:spPr>
        <p:txBody>
          <a:bodyPr wrap="square" rtlCol="0">
            <a:spAutoFit/>
          </a:bodyPr>
          <a:lstStyle/>
          <a:p>
            <a:r>
              <a:rPr lang="en-US" sz="2800" b="1" u="sng" dirty="0" smtClean="0"/>
              <a:t>Limitations to the analytic</a:t>
            </a:r>
          </a:p>
          <a:p>
            <a:r>
              <a:rPr lang="en-US" sz="2800" dirty="0" smtClean="0"/>
              <a:t>IPPs become less useful when there are: </a:t>
            </a:r>
          </a:p>
          <a:p>
            <a:endParaRPr lang="en-US" sz="2800" dirty="0" smtClean="0"/>
          </a:p>
          <a:p>
            <a:pPr lvl="0"/>
            <a:r>
              <a:rPr lang="en-US" sz="2800" dirty="0" smtClean="0"/>
              <a:t>- significant non-tariff barriers (e.g., quotas, GMO bans, binding SPS or other regulatory/technical barriers to trade)</a:t>
            </a:r>
          </a:p>
          <a:p>
            <a:pPr lvl="0"/>
            <a:endParaRPr lang="en-US" sz="2800" dirty="0" smtClean="0"/>
          </a:p>
          <a:p>
            <a:pPr lvl="0"/>
            <a:r>
              <a:rPr lang="en-US" sz="2800" dirty="0" smtClean="0"/>
              <a:t>- not free and open competition among importers or on the domestic wholesale market (e.g., due to </a:t>
            </a:r>
            <a:r>
              <a:rPr lang="en-US" sz="2800" dirty="0" err="1" smtClean="0"/>
              <a:t>gov’t</a:t>
            </a:r>
            <a:r>
              <a:rPr lang="en-US" sz="2800" dirty="0" smtClean="0"/>
              <a:t> licensing)</a:t>
            </a:r>
          </a:p>
          <a:p>
            <a:pPr lvl="0"/>
            <a:endParaRPr lang="en-US" sz="2800" dirty="0" smtClean="0"/>
          </a:p>
          <a:p>
            <a:pPr lvl="0"/>
            <a:r>
              <a:rPr lang="en-US" sz="2800" dirty="0" smtClean="0"/>
              <a:t>- binding FX restrictions  so that official and black market exchange rates diverge. </a:t>
            </a:r>
            <a:endParaRPr lang="en-US" sz="2800" dirty="0"/>
          </a:p>
        </p:txBody>
      </p:sp>
      <p:sp>
        <p:nvSpPr>
          <p:cNvPr id="27" name="Rectangle 1"/>
          <p:cNvSpPr txBox="1">
            <a:spLocks noChangeArrowheads="1"/>
          </p:cNvSpPr>
          <p:nvPr/>
        </p:nvSpPr>
        <p:spPr>
          <a:xfrm>
            <a:off x="457200" y="228600"/>
            <a:ext cx="82296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Import Parity Prices</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11</a:t>
            </a:fld>
            <a:endParaRPr lang="en-US"/>
          </a:p>
        </p:txBody>
      </p:sp>
      <p:sp>
        <p:nvSpPr>
          <p:cNvPr id="26" name="TextBox 25"/>
          <p:cNvSpPr txBox="1"/>
          <p:nvPr/>
        </p:nvSpPr>
        <p:spPr>
          <a:xfrm>
            <a:off x="228600" y="1066800"/>
            <a:ext cx="8610600" cy="3539431"/>
          </a:xfrm>
          <a:prstGeom prst="rect">
            <a:avLst/>
          </a:prstGeom>
          <a:noFill/>
        </p:spPr>
        <p:txBody>
          <a:bodyPr wrap="square" rtlCol="0">
            <a:spAutoFit/>
          </a:bodyPr>
          <a:lstStyle/>
          <a:p>
            <a:r>
              <a:rPr lang="en-US" sz="2800" b="1" u="sng" dirty="0" smtClean="0"/>
              <a:t>Limitations of the IPP</a:t>
            </a:r>
          </a:p>
          <a:p>
            <a:r>
              <a:rPr lang="en-US" sz="2800" dirty="0" smtClean="0"/>
              <a:t>The IPP is not always </a:t>
            </a:r>
            <a:r>
              <a:rPr lang="en-US" sz="2800" dirty="0"/>
              <a:t>relevant to smaller, more remote </a:t>
            </a:r>
            <a:r>
              <a:rPr lang="en-US" sz="2800" dirty="0" smtClean="0"/>
              <a:t>markets. Smaller, remote markets are often not well-integrated with the main wholesale market.</a:t>
            </a:r>
            <a:endParaRPr lang="en-US" sz="2800" dirty="0"/>
          </a:p>
          <a:p>
            <a:endParaRPr lang="en-US" sz="2800" dirty="0" smtClean="0"/>
          </a:p>
          <a:p>
            <a:r>
              <a:rPr lang="en-US" sz="2800" dirty="0" smtClean="0"/>
              <a:t>In this sort of setting, the impact of changes in the IPP can often be zero.</a:t>
            </a:r>
          </a:p>
          <a:p>
            <a:endParaRPr lang="en-US" sz="2800" dirty="0"/>
          </a:p>
        </p:txBody>
      </p:sp>
      <p:sp>
        <p:nvSpPr>
          <p:cNvPr id="27" name="Rectangle 1"/>
          <p:cNvSpPr txBox="1">
            <a:spLocks noChangeArrowheads="1"/>
          </p:cNvSpPr>
          <p:nvPr/>
        </p:nvSpPr>
        <p:spPr>
          <a:xfrm>
            <a:off x="228600" y="228600"/>
            <a:ext cx="84582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lang="en-US" sz="4000" b="1" kern="0" dirty="0" smtClean="0">
                <a:solidFill>
                  <a:schemeClr val="tx1"/>
                </a:solidFill>
                <a:latin typeface="+mj-lt"/>
                <a:ea typeface="+mj-ea"/>
                <a:cs typeface="+mj-cs"/>
              </a:rPr>
              <a:t>Import Parity Prices and Price Bands</a:t>
            </a:r>
            <a:endPar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endParaRPr>
          </a:p>
        </p:txBody>
      </p:sp>
    </p:spTree>
    <p:extLst>
      <p:ext uri="{BB962C8B-B14F-4D97-AF65-F5344CB8AC3E}">
        <p14:creationId xmlns:p14="http://schemas.microsoft.com/office/powerpoint/2010/main" val="159405602"/>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295400"/>
          </a:xfrm>
        </p:spPr>
        <p:txBody>
          <a:bodyPr rIns="132080"/>
          <a:lstStyle/>
          <a:p>
            <a:pPr indent="0" eaLnBrk="1" hangingPunct="1"/>
            <a:r>
              <a:rPr lang="en-US" b="1" dirty="0"/>
              <a:t>I</a:t>
            </a:r>
            <a:r>
              <a:rPr lang="en-US" b="1" dirty="0" smtClean="0"/>
              <a:t>ntegration with the global market</a:t>
            </a:r>
          </a:p>
        </p:txBody>
      </p:sp>
      <p:sp>
        <p:nvSpPr>
          <p:cNvPr id="16387" name="Rectangle 2"/>
          <p:cNvSpPr>
            <a:spLocks noGrp="1" noChangeArrowheads="1"/>
          </p:cNvSpPr>
          <p:nvPr>
            <p:ph type="body" idx="1"/>
          </p:nvPr>
        </p:nvSpPr>
        <p:spPr>
          <a:xfrm>
            <a:off x="304800" y="1600200"/>
            <a:ext cx="8458200" cy="5257800"/>
          </a:xfrm>
        </p:spPr>
        <p:txBody>
          <a:bodyPr rIns="132080"/>
          <a:lstStyle/>
          <a:p>
            <a:pPr>
              <a:buNone/>
            </a:pPr>
            <a:r>
              <a:rPr lang="en-US" sz="2800" dirty="0" smtClean="0"/>
              <a:t>MIFIRA questions we address:</a:t>
            </a:r>
          </a:p>
          <a:p>
            <a:pPr>
              <a:buNone/>
            </a:pPr>
            <a:r>
              <a:rPr lang="en-US" sz="2800" dirty="0" smtClean="0"/>
              <a:t>2a. Where are viable prospective source markets?</a:t>
            </a:r>
          </a:p>
          <a:p>
            <a:pPr>
              <a:buNone/>
            </a:pPr>
            <a:r>
              <a:rPr lang="en-US" sz="2800" dirty="0" smtClean="0"/>
              <a:t> </a:t>
            </a:r>
          </a:p>
          <a:p>
            <a:pPr>
              <a:buNone/>
            </a:pPr>
            <a:r>
              <a:rPr lang="en-US" sz="2800" dirty="0" smtClean="0"/>
              <a:t>2b. Will agency purchases drive up food prices excessively in source markets? </a:t>
            </a:r>
          </a:p>
          <a:p>
            <a:pPr>
              <a:buNone/>
            </a:pPr>
            <a:endParaRPr lang="en-US" sz="2800" dirty="0" smtClean="0"/>
          </a:p>
          <a:p>
            <a:pPr>
              <a:buNone/>
            </a:pPr>
            <a:r>
              <a:rPr lang="en-US" sz="2800" dirty="0" smtClean="0"/>
              <a:t>2c. Will local or regional purchases affect producer prices differently than transoceanic shipments? </a:t>
            </a:r>
          </a:p>
          <a:p>
            <a:pPr eaLnBrk="1" hangingPunct="1">
              <a:lnSpc>
                <a:spcPct val="90000"/>
              </a:lnSpc>
              <a:buClr>
                <a:srgbClr val="000000"/>
              </a:buClr>
              <a:buNone/>
            </a:pPr>
            <a:endParaRPr lang="en-US" sz="2000" dirty="0" smtClean="0"/>
          </a:p>
        </p:txBody>
      </p:sp>
      <p:sp>
        <p:nvSpPr>
          <p:cNvPr id="4" name="Text Box 3"/>
          <p:cNvSpPr txBox="1">
            <a:spLocks noGrp="1" noChangeArrowheads="1"/>
          </p:cNvSpPr>
          <p:nvPr>
            <p:ph type="sldNum" sz="quarter" idx="4294967295"/>
          </p:nvPr>
        </p:nvSpPr>
        <p:spPr bwMode="auto">
          <a:xfrm>
            <a:off x="83947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3</a:t>
            </a:fld>
            <a:endParaRPr lang="en-US"/>
          </a:p>
        </p:txBody>
      </p:sp>
      <p:sp>
        <p:nvSpPr>
          <p:cNvPr id="26" name="TextBox 25"/>
          <p:cNvSpPr txBox="1"/>
          <p:nvPr/>
        </p:nvSpPr>
        <p:spPr>
          <a:xfrm>
            <a:off x="228600" y="685800"/>
            <a:ext cx="8610600" cy="1384995"/>
          </a:xfrm>
          <a:prstGeom prst="rect">
            <a:avLst/>
          </a:prstGeom>
          <a:noFill/>
        </p:spPr>
        <p:txBody>
          <a:bodyPr wrap="square" rtlCol="0">
            <a:spAutoFit/>
          </a:bodyPr>
          <a:lstStyle/>
          <a:p>
            <a:r>
              <a:rPr lang="en-US" sz="2800" dirty="0" smtClean="0"/>
              <a:t>Due to transactions costs, smaller, more remote markets may not be integrated with with the global market or with the main </a:t>
            </a:r>
            <a:r>
              <a:rPr lang="en-US" sz="2800" smtClean="0"/>
              <a:t>wholesale market</a:t>
            </a:r>
            <a:endParaRPr lang="en-US" sz="2800" dirty="0"/>
          </a:p>
        </p:txBody>
      </p:sp>
      <p:sp>
        <p:nvSpPr>
          <p:cNvPr id="27" name="Rectangle 1"/>
          <p:cNvSpPr txBox="1">
            <a:spLocks noChangeArrowheads="1"/>
          </p:cNvSpPr>
          <p:nvPr/>
        </p:nvSpPr>
        <p:spPr>
          <a:xfrm>
            <a:off x="228600" y="0"/>
            <a:ext cx="84582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Price Bands</a:t>
            </a:r>
          </a:p>
        </p:txBody>
      </p:sp>
      <p:pic>
        <p:nvPicPr>
          <p:cNvPr id="2050" name="Picture 2"/>
          <p:cNvPicPr>
            <a:picLocks noChangeAspect="1" noChangeArrowheads="1"/>
          </p:cNvPicPr>
          <p:nvPr/>
        </p:nvPicPr>
        <p:blipFill>
          <a:blip r:embed="rId2"/>
          <a:srcRect/>
          <a:stretch>
            <a:fillRect/>
          </a:stretch>
        </p:blipFill>
        <p:spPr bwMode="auto">
          <a:xfrm>
            <a:off x="304800" y="2057400"/>
            <a:ext cx="6886575" cy="4352925"/>
          </a:xfrm>
          <a:prstGeom prst="rect">
            <a:avLst/>
          </a:prstGeom>
          <a:noFill/>
          <a:ln w="9525">
            <a:noFill/>
            <a:miter lim="800000"/>
            <a:headEnd/>
            <a:tailEnd/>
          </a:ln>
          <a:effectLst/>
        </p:spPr>
      </p:pic>
      <p:sp>
        <p:nvSpPr>
          <p:cNvPr id="6" name="TextBox 5"/>
          <p:cNvSpPr txBox="1"/>
          <p:nvPr/>
        </p:nvSpPr>
        <p:spPr>
          <a:xfrm>
            <a:off x="304800" y="6477000"/>
            <a:ext cx="4953000" cy="338554"/>
          </a:xfrm>
          <a:prstGeom prst="rect">
            <a:avLst/>
          </a:prstGeom>
          <a:noFill/>
        </p:spPr>
        <p:txBody>
          <a:bodyPr wrap="square" rtlCol="0">
            <a:spAutoFit/>
          </a:bodyPr>
          <a:lstStyle/>
          <a:p>
            <a:r>
              <a:rPr lang="en-US" sz="1600" b="1" dirty="0" smtClean="0"/>
              <a:t>Source: Barrett (2008), </a:t>
            </a:r>
            <a:r>
              <a:rPr lang="en-US" sz="1600" b="1" i="1" dirty="0" smtClean="0"/>
              <a:t>Food Policy</a:t>
            </a:r>
            <a:endParaRPr lang="en-US" sz="1600" b="1" dirty="0"/>
          </a:p>
        </p:txBody>
      </p:sp>
    </p:spTree>
    <p:extLst>
      <p:ext uri="{BB962C8B-B14F-4D97-AF65-F5344CB8AC3E}">
        <p14:creationId xmlns:p14="http://schemas.microsoft.com/office/powerpoint/2010/main" val="1770750512"/>
      </p:ext>
    </p:extLst>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92657A-1503-410B-9454-0A88270AD371}" type="slidenum">
              <a:rPr lang="en-US" smtClean="0"/>
              <a:pPr/>
              <a:t>4</a:t>
            </a:fld>
            <a:endParaRPr lang="en-US"/>
          </a:p>
        </p:txBody>
      </p:sp>
      <p:sp>
        <p:nvSpPr>
          <p:cNvPr id="26" name="TextBox 25"/>
          <p:cNvSpPr txBox="1"/>
          <p:nvPr/>
        </p:nvSpPr>
        <p:spPr>
          <a:xfrm>
            <a:off x="228600" y="1066800"/>
            <a:ext cx="8610600" cy="5262980"/>
          </a:xfrm>
          <a:prstGeom prst="rect">
            <a:avLst/>
          </a:prstGeom>
          <a:noFill/>
        </p:spPr>
        <p:txBody>
          <a:bodyPr wrap="square" rtlCol="0">
            <a:spAutoFit/>
          </a:bodyPr>
          <a:lstStyle/>
          <a:p>
            <a:r>
              <a:rPr lang="en-US" sz="2800" dirty="0" smtClean="0"/>
              <a:t>In this setting, domestic markets may be segmented.</a:t>
            </a:r>
          </a:p>
          <a:p>
            <a:endParaRPr lang="en-US" sz="2800" dirty="0" smtClean="0"/>
          </a:p>
          <a:p>
            <a:r>
              <a:rPr lang="en-US" sz="2800" dirty="0" smtClean="0"/>
              <a:t>This result leads to a generalized version of Deaton’s net benefit ratio:</a:t>
            </a:r>
          </a:p>
          <a:p>
            <a:endParaRPr lang="en-US" sz="2800" dirty="0" smtClean="0"/>
          </a:p>
          <a:p>
            <a:endParaRPr lang="en-US" sz="2800" dirty="0" smtClean="0"/>
          </a:p>
          <a:p>
            <a:endParaRPr lang="en-US" sz="2800" dirty="0" smtClean="0"/>
          </a:p>
          <a:p>
            <a:r>
              <a:rPr lang="en-US" sz="2800" dirty="0" smtClean="0"/>
              <a:t>where 1</a:t>
            </a:r>
            <a:r>
              <a:rPr lang="en-US" sz="2800" baseline="30000" dirty="0" smtClean="0"/>
              <a:t>st</a:t>
            </a:r>
            <a:r>
              <a:rPr lang="en-US" sz="2800" dirty="0" smtClean="0"/>
              <a:t> [bracketed] term is the standard formulation, but the two price transmission terms link the IPP (</a:t>
            </a:r>
            <a:r>
              <a:rPr lang="en-US" sz="2800" dirty="0" err="1" smtClean="0"/>
              <a:t>p</a:t>
            </a:r>
            <a:r>
              <a:rPr lang="en-US" sz="2800" baseline="30000" dirty="0" err="1" smtClean="0"/>
              <a:t>cb</a:t>
            </a:r>
            <a:r>
              <a:rPr lang="en-US" sz="2800" dirty="0" smtClean="0"/>
              <a:t>) to the local market (</a:t>
            </a:r>
            <a:r>
              <a:rPr lang="en-US" sz="2800" dirty="0" err="1" smtClean="0"/>
              <a:t>p</a:t>
            </a:r>
            <a:r>
              <a:rPr lang="en-US" sz="2800" baseline="30000" dirty="0" err="1" smtClean="0"/>
              <a:t>cm</a:t>
            </a:r>
            <a:r>
              <a:rPr lang="en-US" sz="2800" dirty="0" smtClean="0"/>
              <a:t>)  and the local market to the household-specific shadow price (p</a:t>
            </a:r>
            <a:r>
              <a:rPr lang="en-US" sz="2800" baseline="30000" dirty="0" smtClean="0"/>
              <a:t>c*</a:t>
            </a:r>
            <a:r>
              <a:rPr lang="en-US" sz="2800" dirty="0" smtClean="0"/>
              <a:t>) .  Either may be zero.</a:t>
            </a:r>
          </a:p>
          <a:p>
            <a:endParaRPr lang="en-US" sz="2800" dirty="0"/>
          </a:p>
        </p:txBody>
      </p:sp>
      <p:sp>
        <p:nvSpPr>
          <p:cNvPr id="27" name="Rectangle 1"/>
          <p:cNvSpPr txBox="1">
            <a:spLocks noChangeArrowheads="1"/>
          </p:cNvSpPr>
          <p:nvPr/>
        </p:nvSpPr>
        <p:spPr>
          <a:xfrm>
            <a:off x="228600" y="228600"/>
            <a:ext cx="8458200" cy="838200"/>
          </a:xfrm>
          <a:prstGeom prst="rect">
            <a:avLst/>
          </a:prstGeom>
        </p:spPr>
        <p:txBody>
          <a:bodyPr rIns="132080"/>
          <a:lstStyle/>
          <a:p>
            <a:pPr marL="39688"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chemeClr val="tx1"/>
                </a:solidFill>
                <a:effectLst/>
                <a:uLnTx/>
                <a:uFillTx/>
                <a:latin typeface="+mj-lt"/>
                <a:ea typeface="+mj-ea"/>
                <a:cs typeface="+mj-cs"/>
                <a:sym typeface="Garamond" pitchFamily="-112" charset="0"/>
              </a:rPr>
              <a:t>Price Bands</a:t>
            </a:r>
          </a:p>
        </p:txBody>
      </p:sp>
      <p:pic>
        <p:nvPicPr>
          <p:cNvPr id="3074" name="Picture 2"/>
          <p:cNvPicPr>
            <a:picLocks noChangeAspect="1" noChangeArrowheads="1"/>
          </p:cNvPicPr>
          <p:nvPr/>
        </p:nvPicPr>
        <p:blipFill>
          <a:blip r:embed="rId2"/>
          <a:srcRect/>
          <a:stretch>
            <a:fillRect/>
          </a:stretch>
        </p:blipFill>
        <p:spPr bwMode="auto">
          <a:xfrm>
            <a:off x="-2362200" y="2895600"/>
            <a:ext cx="12736286" cy="990600"/>
          </a:xfrm>
          <a:prstGeom prst="rect">
            <a:avLst/>
          </a:prstGeom>
          <a:noFill/>
          <a:ln w="9525">
            <a:noFill/>
            <a:miter lim="800000"/>
            <a:headEnd/>
            <a:tailEnd/>
          </a:ln>
          <a:effectLst/>
        </p:spPr>
      </p:pic>
    </p:spTree>
    <p:extLst>
      <p:ext uri="{BB962C8B-B14F-4D97-AF65-F5344CB8AC3E}">
        <p14:creationId xmlns:p14="http://schemas.microsoft.com/office/powerpoint/2010/main" val="3416132264"/>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Import parity price</a:t>
            </a:r>
          </a:p>
        </p:txBody>
      </p:sp>
      <p:sp>
        <p:nvSpPr>
          <p:cNvPr id="16387" name="Rectangle 2"/>
          <p:cNvSpPr>
            <a:spLocks noGrp="1" noChangeArrowheads="1"/>
          </p:cNvSpPr>
          <p:nvPr>
            <p:ph type="body" idx="1"/>
          </p:nvPr>
        </p:nvSpPr>
        <p:spPr>
          <a:xfrm>
            <a:off x="304800" y="1295400"/>
            <a:ext cx="8458200" cy="5562600"/>
          </a:xfrm>
        </p:spPr>
        <p:txBody>
          <a:bodyPr rIns="132080"/>
          <a:lstStyle/>
          <a:p>
            <a:pPr marL="0" indent="0">
              <a:buNone/>
            </a:pPr>
            <a:r>
              <a:rPr lang="en-US" sz="2800" dirty="0" smtClean="0"/>
              <a:t>IPP 	= anchor price relating domestic wholesale market to the global commodity market.  Should set an upper bound on domestic market commodity price.</a:t>
            </a:r>
          </a:p>
          <a:p>
            <a:pPr marL="0" indent="0">
              <a:buNone/>
            </a:pPr>
            <a:r>
              <a:rPr lang="en-US" sz="2800" dirty="0" smtClean="0"/>
              <a:t>	=  </a:t>
            </a:r>
            <a:r>
              <a:rPr lang="en-US" sz="2800" dirty="0" err="1" smtClean="0"/>
              <a:t>p</a:t>
            </a:r>
            <a:r>
              <a:rPr lang="en-US" sz="2800" baseline="30000" dirty="0" err="1" smtClean="0"/>
              <a:t>CIF</a:t>
            </a:r>
            <a:r>
              <a:rPr lang="en-US" sz="2800" dirty="0" smtClean="0"/>
              <a:t> + tariff at the national market hub </a:t>
            </a:r>
          </a:p>
          <a:p>
            <a:pPr marL="0" indent="0">
              <a:buNone/>
            </a:pPr>
            <a:endParaRPr lang="en-US" sz="2800" dirty="0" smtClean="0"/>
          </a:p>
          <a:p>
            <a:pPr marL="0" indent="0">
              <a:buNone/>
            </a:pPr>
            <a:r>
              <a:rPr lang="en-US" sz="2800" dirty="0" smtClean="0"/>
              <a:t>Sometimes available directly from secondary sources.  </a:t>
            </a:r>
          </a:p>
          <a:p>
            <a:pPr marL="0" indent="0">
              <a:buNone/>
            </a:pPr>
            <a:r>
              <a:rPr lang="en-US" sz="2800" dirty="0" smtClean="0"/>
              <a:t>More commonly, </a:t>
            </a:r>
            <a:r>
              <a:rPr lang="en-US" sz="2800" dirty="0" err="1" smtClean="0"/>
              <a:t>mustconstruct</a:t>
            </a:r>
            <a:r>
              <a:rPr lang="en-US" sz="2800" dirty="0" smtClean="0"/>
              <a:t> IPP series from secondary data series or interviews with importers or NGO or WFP offices that procure aid regionally. </a:t>
            </a:r>
            <a:endParaRPr lang="en-US" sz="2000" dirty="0" smtClean="0"/>
          </a:p>
        </p:txBody>
      </p:sp>
      <p:sp>
        <p:nvSpPr>
          <p:cNvPr id="4"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Implications for response analysis</a:t>
            </a:r>
          </a:p>
        </p:txBody>
      </p:sp>
      <p:sp>
        <p:nvSpPr>
          <p:cNvPr id="16387" name="Rectangle 2"/>
          <p:cNvSpPr>
            <a:spLocks noGrp="1" noChangeArrowheads="1"/>
          </p:cNvSpPr>
          <p:nvPr>
            <p:ph type="body" idx="1"/>
          </p:nvPr>
        </p:nvSpPr>
        <p:spPr>
          <a:xfrm>
            <a:off x="304800" y="1295400"/>
            <a:ext cx="8458200" cy="5562600"/>
          </a:xfrm>
        </p:spPr>
        <p:txBody>
          <a:bodyPr rIns="132080"/>
          <a:lstStyle/>
          <a:p>
            <a:pPr>
              <a:buNone/>
            </a:pPr>
            <a:r>
              <a:rPr lang="en-US" sz="2800" dirty="0" smtClean="0"/>
              <a:t>If IPP ≤ local wholesale market price, traders have a commercial incentive to import unless restricted by government or by financial or logistical bottlenecks.  So long as this is not because of barriers to trade, then cash or vouchers likely to stimulate commercial imports.  </a:t>
            </a:r>
          </a:p>
          <a:p>
            <a:pPr>
              <a:buNone/>
            </a:pPr>
            <a:endParaRPr lang="en-US" sz="2800" dirty="0" smtClean="0"/>
          </a:p>
          <a:p>
            <a:pPr>
              <a:buNone/>
            </a:pPr>
            <a:r>
              <a:rPr lang="en-US" sz="2800" dirty="0" smtClean="0"/>
              <a:t>If IPP &gt; local market price, segmented from global market.  </a:t>
            </a:r>
          </a:p>
          <a:p>
            <a:pPr>
              <a:buNone/>
            </a:pPr>
            <a:r>
              <a:rPr lang="en-US" sz="2800" dirty="0" smtClean="0"/>
              <a:t>	- If this is b/c ample food available,  explore local purchase options for food procurement.  </a:t>
            </a:r>
          </a:p>
          <a:p>
            <a:pPr>
              <a:buNone/>
            </a:pPr>
            <a:r>
              <a:rPr lang="en-US" sz="2800" dirty="0" smtClean="0"/>
              <a:t>	- If this is b/c  admin, financial or logistical barriers yield low prices plus food scarcity, explore regional food procurement options. </a:t>
            </a:r>
            <a:endParaRPr lang="en-US" sz="2800" dirty="0"/>
          </a:p>
        </p:txBody>
      </p:sp>
      <p:sp>
        <p:nvSpPr>
          <p:cNvPr id="4"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0"/>
            <a:ext cx="8229600" cy="1295400"/>
          </a:xfrm>
        </p:spPr>
        <p:txBody>
          <a:bodyPr/>
          <a:lstStyle/>
          <a:p>
            <a:r>
              <a:rPr lang="en-US" b="1" dirty="0">
                <a:latin typeface="Garamond" charset="0"/>
                <a:ea typeface="ヒラギノ明朝 ProN W3" charset="0"/>
                <a:cs typeface="ヒラギノ明朝 ProN W3" charset="0"/>
              </a:rPr>
              <a:t>Using IPP in Local and Regional Procurement</a:t>
            </a:r>
          </a:p>
        </p:txBody>
      </p:sp>
      <p:sp>
        <p:nvSpPr>
          <p:cNvPr id="5123"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rgbClr val="000000"/>
                </a:solidFill>
                <a:latin typeface="Garamond" charset="0"/>
                <a:ea typeface="ヒラギノ明朝 ProN W3" charset="0"/>
                <a:cs typeface="ヒラギノ明朝 ProN W3" charset="0"/>
                <a:sym typeface="Garamond" charset="0"/>
              </a:defRPr>
            </a:lvl1pPr>
            <a:lvl2pPr marL="742950" indent="-285750" eaLnBrk="0" hangingPunct="0">
              <a:defRPr sz="2400">
                <a:solidFill>
                  <a:srgbClr val="000000"/>
                </a:solidFill>
                <a:latin typeface="Garamond" charset="0"/>
                <a:ea typeface="ヒラギノ明朝 ProN W3" charset="0"/>
                <a:cs typeface="ヒラギノ明朝 ProN W3" charset="0"/>
                <a:sym typeface="Garamond" charset="0"/>
              </a:defRPr>
            </a:lvl2pPr>
            <a:lvl3pPr marL="1143000" indent="-228600" eaLnBrk="0" hangingPunct="0">
              <a:defRPr sz="2400">
                <a:solidFill>
                  <a:srgbClr val="000000"/>
                </a:solidFill>
                <a:latin typeface="Garamond" charset="0"/>
                <a:ea typeface="ヒラギノ明朝 ProN W3" charset="0"/>
                <a:cs typeface="ヒラギノ明朝 ProN W3" charset="0"/>
                <a:sym typeface="Garamond" charset="0"/>
              </a:defRPr>
            </a:lvl3pPr>
            <a:lvl4pPr marL="1600200" indent="-228600" eaLnBrk="0" hangingPunct="0">
              <a:defRPr sz="2400">
                <a:solidFill>
                  <a:srgbClr val="000000"/>
                </a:solidFill>
                <a:latin typeface="Garamond" charset="0"/>
                <a:ea typeface="ヒラギノ明朝 ProN W3" charset="0"/>
                <a:cs typeface="ヒラギノ明朝 ProN W3" charset="0"/>
                <a:sym typeface="Garamond" charset="0"/>
              </a:defRPr>
            </a:lvl4pPr>
            <a:lvl5pPr marL="2057400" indent="-228600" eaLnBrk="0" hangingPunct="0">
              <a:defRPr sz="2400">
                <a:solidFill>
                  <a:srgbClr val="000000"/>
                </a:solidFill>
                <a:latin typeface="Garamond" charset="0"/>
                <a:ea typeface="ヒラギノ明朝 ProN W3" charset="0"/>
                <a:cs typeface="ヒラギノ明朝 ProN W3" charset="0"/>
                <a:sym typeface="Garamond" charset="0"/>
              </a:defRPr>
            </a:lvl5pPr>
            <a:lvl6pPr marL="25146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6pPr>
            <a:lvl7pPr marL="29718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7pPr>
            <a:lvl8pPr marL="34290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8pPr>
            <a:lvl9pPr marL="3886200" indent="-228600" eaLnBrk="0" fontAlgn="base" hangingPunct="0">
              <a:spcBef>
                <a:spcPct val="0"/>
              </a:spcBef>
              <a:spcAft>
                <a:spcPct val="0"/>
              </a:spcAft>
              <a:defRPr sz="2400">
                <a:solidFill>
                  <a:srgbClr val="000000"/>
                </a:solidFill>
                <a:latin typeface="Garamond" charset="0"/>
                <a:ea typeface="ヒラギノ明朝 ProN W3" charset="0"/>
                <a:cs typeface="ヒラギノ明朝 ProN W3" charset="0"/>
                <a:sym typeface="Garamond" charset="0"/>
              </a:defRPr>
            </a:lvl9pPr>
          </a:lstStyle>
          <a:p>
            <a:pPr eaLnBrk="1" hangingPunct="1"/>
            <a:fld id="{F2FC9183-DBBB-5F47-97BE-7980D4ECF200}" type="slidenum">
              <a:rPr lang="en-US" sz="1400">
                <a:solidFill>
                  <a:schemeClr val="tx1"/>
                </a:solidFill>
                <a:latin typeface="Times New Roman" charset="0"/>
                <a:cs typeface="Times New Roman" charset="0"/>
                <a:sym typeface="Times New Roman" charset="0"/>
              </a:rPr>
              <a:pPr eaLnBrk="1" hangingPunct="1"/>
              <a:t>7</a:t>
            </a:fld>
            <a:endParaRPr lang="en-US" sz="1400">
              <a:solidFill>
                <a:schemeClr val="tx1"/>
              </a:solidFill>
              <a:latin typeface="Times New Roman" charset="0"/>
              <a:cs typeface="Times New Roman" charset="0"/>
              <a:sym typeface="Times New Roman" charset="0"/>
            </a:endParaRPr>
          </a:p>
        </p:txBody>
      </p:sp>
      <p:sp>
        <p:nvSpPr>
          <p:cNvPr id="5124" name="Content Placeholder 4"/>
          <p:cNvSpPr>
            <a:spLocks noGrp="1"/>
          </p:cNvSpPr>
          <p:nvPr>
            <p:ph idx="1"/>
          </p:nvPr>
        </p:nvSpPr>
        <p:spPr/>
        <p:txBody>
          <a:bodyPr/>
          <a:lstStyle/>
          <a:p>
            <a:r>
              <a:rPr lang="en-US" dirty="0">
                <a:latin typeface="Garamond" charset="0"/>
                <a:ea typeface="ヒラギノ明朝 ProN W3" charset="0"/>
                <a:cs typeface="ヒラギノ明朝 ProN W3" charset="0"/>
              </a:rPr>
              <a:t>WFP procurement (as reported by </a:t>
            </a:r>
            <a:r>
              <a:rPr lang="en-US" dirty="0" err="1">
                <a:latin typeface="Garamond" charset="0"/>
                <a:ea typeface="ヒラギノ明朝 ProN W3" charset="0"/>
                <a:cs typeface="ヒラギノ明朝 ProN W3" charset="0"/>
              </a:rPr>
              <a:t>Tschirley</a:t>
            </a:r>
            <a:r>
              <a:rPr lang="en-US" dirty="0">
                <a:latin typeface="Garamond" charset="0"/>
                <a:ea typeface="ヒラギノ明朝 ProN W3" charset="0"/>
                <a:cs typeface="ヒラギノ明朝 ProN W3" charset="0"/>
              </a:rPr>
              <a:t> and del Castillo, </a:t>
            </a:r>
            <a:r>
              <a:rPr lang="en-US" dirty="0" smtClean="0">
                <a:latin typeface="Garamond" charset="0"/>
                <a:ea typeface="ヒラギノ明朝 ProN W3" charset="0"/>
                <a:cs typeface="ヒラギノ明朝 ProN W3" charset="0"/>
              </a:rPr>
              <a:t>2006) </a:t>
            </a:r>
            <a:r>
              <a:rPr lang="en-US" dirty="0">
                <a:latin typeface="Garamond" charset="0"/>
                <a:ea typeface="ヒラギノ明朝 ProN W3" charset="0"/>
                <a:cs typeface="ヒラギノ明朝 ProN W3" charset="0"/>
              </a:rPr>
              <a:t>switches away from local procurement when local prices exceed import parity.</a:t>
            </a:r>
          </a:p>
        </p:txBody>
      </p:sp>
    </p:spTree>
    <p:extLst>
      <p:ext uri="{BB962C8B-B14F-4D97-AF65-F5344CB8AC3E}">
        <p14:creationId xmlns:p14="http://schemas.microsoft.com/office/powerpoint/2010/main" val="3190584570"/>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Calculating  IPP</a:t>
            </a:r>
          </a:p>
        </p:txBody>
      </p:sp>
      <p:sp>
        <p:nvSpPr>
          <p:cNvPr id="16387" name="Rectangle 2"/>
          <p:cNvSpPr>
            <a:spLocks noGrp="1" noChangeArrowheads="1"/>
          </p:cNvSpPr>
          <p:nvPr>
            <p:ph type="body" idx="1"/>
          </p:nvPr>
        </p:nvSpPr>
        <p:spPr>
          <a:xfrm>
            <a:off x="381000" y="990600"/>
            <a:ext cx="8458200" cy="5562600"/>
          </a:xfrm>
        </p:spPr>
        <p:txBody>
          <a:bodyPr rIns="132080"/>
          <a:lstStyle/>
          <a:p>
            <a:pPr marL="496888" indent="-457200">
              <a:buAutoNum type="arabicParenR"/>
            </a:pPr>
            <a:r>
              <a:rPr lang="en-US" sz="2000" dirty="0" smtClean="0"/>
              <a:t>Take world market price, usually FOB in export market – get from pink sheet, IFS or related source.</a:t>
            </a:r>
          </a:p>
          <a:p>
            <a:pPr marL="496888" indent="-457200">
              <a:buAutoNum type="arabicParenR"/>
            </a:pPr>
            <a:r>
              <a:rPr lang="en-US" sz="2000" dirty="0" smtClean="0"/>
              <a:t>Add ocean freight and insurance costs – get from key informants or Baltic Exchange series.</a:t>
            </a:r>
          </a:p>
          <a:p>
            <a:pPr marL="496888" indent="-457200">
              <a:buAutoNum type="arabicParenR"/>
            </a:pPr>
            <a:r>
              <a:rPr lang="en-US" sz="2000" dirty="0" smtClean="0"/>
              <a:t>Convert to local currency terms using exchange rates – from IFS, central bank or local banks.</a:t>
            </a:r>
          </a:p>
          <a:p>
            <a:pPr marL="496888" indent="-457200">
              <a:buAutoNum type="arabicParenR"/>
            </a:pPr>
            <a:r>
              <a:rPr lang="en-US" sz="2000" dirty="0" smtClean="0"/>
              <a:t>Add tariff rates (note if it is ad valorem or specific).</a:t>
            </a:r>
          </a:p>
          <a:p>
            <a:pPr marL="496888" indent="-457200">
              <a:buAutoNum type="arabicParenR"/>
            </a:pPr>
            <a:r>
              <a:rPr lang="en-US" sz="2000" dirty="0" smtClean="0"/>
              <a:t>Adjust for any local transport, storage or handling costs.</a:t>
            </a:r>
          </a:p>
          <a:p>
            <a:pPr marL="496888" indent="-457200">
              <a:buAutoNum type="arabicParenR"/>
            </a:pPr>
            <a:endParaRPr lang="en-US" sz="2000" dirty="0" smtClean="0"/>
          </a:p>
          <a:p>
            <a:pPr marL="0" indent="0">
              <a:buNone/>
            </a:pPr>
            <a:r>
              <a:rPr lang="en-US" sz="2000" dirty="0" smtClean="0"/>
              <a:t>Compare this against local market price series, commonly available from central statistical agency (for computing consumer price index) or Ministry of Agriculture.  </a:t>
            </a:r>
          </a:p>
          <a:p>
            <a:pPr marL="0" indent="0">
              <a:buNone/>
            </a:pPr>
            <a:endParaRPr lang="en-US" sz="2000" dirty="0" smtClean="0"/>
          </a:p>
          <a:p>
            <a:pPr marL="0" indent="0">
              <a:buNone/>
            </a:pPr>
            <a:r>
              <a:rPr lang="en-US" sz="2000" dirty="0" smtClean="0"/>
              <a:t>Note that sometimes the local product and the imported product are not directly comparable (e.g., palm oil produced domestically versus imported vegetable oil). </a:t>
            </a:r>
          </a:p>
        </p:txBody>
      </p:sp>
      <p:sp>
        <p:nvSpPr>
          <p:cNvPr id="4" name="Text Box 3"/>
          <p:cNvSpPr txBox="1">
            <a:spLocks noGrp="1" noChangeArrowheads="1"/>
          </p:cNvSpPr>
          <p:nvPr>
            <p:ph type="sldNum" sz="quarter" idx="4294967295"/>
          </p:nvPr>
        </p:nvSpPr>
        <p:spPr bwMode="auto">
          <a:xfrm>
            <a:off x="8394700" y="63373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0"/>
            <a:ext cx="8229600" cy="1143000"/>
          </a:xfrm>
        </p:spPr>
        <p:txBody>
          <a:bodyPr rIns="132080"/>
          <a:lstStyle/>
          <a:p>
            <a:pPr indent="0" eaLnBrk="1" hangingPunct="1"/>
            <a:r>
              <a:rPr lang="en-US" b="1" dirty="0" smtClean="0"/>
              <a:t>Analyzing  IPPs</a:t>
            </a:r>
          </a:p>
        </p:txBody>
      </p:sp>
      <p:sp>
        <p:nvSpPr>
          <p:cNvPr id="16387" name="Rectangle 2"/>
          <p:cNvSpPr>
            <a:spLocks noGrp="1" noChangeArrowheads="1"/>
          </p:cNvSpPr>
          <p:nvPr>
            <p:ph type="body" idx="1"/>
          </p:nvPr>
        </p:nvSpPr>
        <p:spPr>
          <a:xfrm>
            <a:off x="381000" y="990600"/>
            <a:ext cx="8458200" cy="5562600"/>
          </a:xfrm>
        </p:spPr>
        <p:txBody>
          <a:bodyPr rIns="132080"/>
          <a:lstStyle/>
          <a:p>
            <a:pPr marL="0" indent="0">
              <a:buNone/>
            </a:pPr>
            <a:r>
              <a:rPr lang="en-US" sz="2000" dirty="0" smtClean="0"/>
              <a:t>Plot the hub market wholesale price series for the same commodity against the IPP.  Are domestic market prices ≤ or ≥ IPP?  If possible, also plot commercial import volumes to see if commercial imports respond  as expected. </a:t>
            </a:r>
          </a:p>
          <a:p>
            <a:pPr marL="0" indent="0">
              <a:buNone/>
            </a:pPr>
            <a:r>
              <a:rPr lang="en-US" sz="2000" dirty="0" smtClean="0"/>
              <a:t>After visual review, compute </a:t>
            </a:r>
            <a:r>
              <a:rPr lang="en-US" sz="2000" dirty="0" err="1" smtClean="0"/>
              <a:t>mkt</a:t>
            </a:r>
            <a:r>
              <a:rPr lang="en-US" sz="2000" dirty="0" smtClean="0"/>
              <a:t> integration statistics to test for price </a:t>
            </a:r>
            <a:r>
              <a:rPr lang="en-US" sz="2000" dirty="0" err="1" smtClean="0"/>
              <a:t>comovement</a:t>
            </a: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Bangladesh example: </a:t>
            </a:r>
          </a:p>
        </p:txBody>
      </p:sp>
      <p:pic>
        <p:nvPicPr>
          <p:cNvPr id="1026" name="Picture 2"/>
          <p:cNvPicPr>
            <a:picLocks noChangeAspect="1" noChangeArrowheads="1"/>
          </p:cNvPicPr>
          <p:nvPr/>
        </p:nvPicPr>
        <p:blipFill>
          <a:blip r:embed="rId3"/>
          <a:srcRect/>
          <a:stretch>
            <a:fillRect/>
          </a:stretch>
        </p:blipFill>
        <p:spPr bwMode="auto">
          <a:xfrm>
            <a:off x="3057525" y="2362200"/>
            <a:ext cx="6086475" cy="4196373"/>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Bullets">
  <a:themeElements>
    <a:clrScheme name="">
      <a:dk1>
        <a:srgbClr val="000000"/>
      </a:dk1>
      <a:lt1>
        <a:srgbClr val="BECAFF"/>
      </a:lt1>
      <a:dk2>
        <a:srgbClr val="000000"/>
      </a:dk2>
      <a:lt2>
        <a:srgbClr val="808080"/>
      </a:lt2>
      <a:accent1>
        <a:srgbClr val="BBE0E3"/>
      </a:accent1>
      <a:accent2>
        <a:srgbClr val="333399"/>
      </a:accent2>
      <a:accent3>
        <a:srgbClr val="DBE1FF"/>
      </a:accent3>
      <a:accent4>
        <a:srgbClr val="000000"/>
      </a:accent4>
      <a:accent5>
        <a:srgbClr val="DAEDEF"/>
      </a:accent5>
      <a:accent6>
        <a:srgbClr val="2D2D8A"/>
      </a:accent6>
      <a:hlink>
        <a:srgbClr val="009999"/>
      </a:hlink>
      <a:folHlink>
        <a:srgbClr val="99CC00"/>
      </a:folHlink>
    </a:clrScheme>
    <a:fontScheme name="Title &amp; Bullets">
      <a:majorFont>
        <a:latin typeface="Garamond"/>
        <a:ea typeface="ヒラギノ明朝 ProN W3"/>
        <a:cs typeface="ヒラギノ明朝 ProN W3"/>
      </a:majorFont>
      <a:minorFont>
        <a:latin typeface="Garamond"/>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aramond" pitchFamily="-111" charset="0"/>
            <a:ea typeface="ヒラギノ明朝 ProN W3" pitchFamily="-111" charset="-128"/>
            <a:cs typeface="ヒラギノ明朝 ProN W3" pitchFamily="-111" charset="-128"/>
            <a:sym typeface="Garamond" pitchFamily="-111"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aramond" pitchFamily="-111" charset="0"/>
            <a:ea typeface="ヒラギノ明朝 ProN W3" pitchFamily="-111" charset="-128"/>
            <a:cs typeface="ヒラギノ明朝 ProN W3" pitchFamily="-111" charset="-128"/>
            <a:sym typeface="Garamond" pitchFamily="-111"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7919</TotalTime>
  <Pages>0</Pages>
  <Words>587</Words>
  <Characters>0</Characters>
  <Application>Microsoft Macintosh PowerPoint</Application>
  <PresentationFormat>On-screen Show (4:3)</PresentationFormat>
  <Lines>0</Lines>
  <Paragraphs>82</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Title &amp; Bullets</vt:lpstr>
      <vt:lpstr>MIFIRA Training Module Lecture 6  Domestic availability and prospective source markets</vt:lpstr>
      <vt:lpstr>Integration with the global market</vt:lpstr>
      <vt:lpstr>PowerPoint Presentation</vt:lpstr>
      <vt:lpstr>PowerPoint Presentation</vt:lpstr>
      <vt:lpstr>Import parity price</vt:lpstr>
      <vt:lpstr>Implications for response analysis</vt:lpstr>
      <vt:lpstr>Using IPP in Local and Regional Procurement</vt:lpstr>
      <vt:lpstr>Calculating  IPP</vt:lpstr>
      <vt:lpstr>Analyzing  IPPs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subject/>
  <dc:creator>hquser</dc:creator>
  <cp:keywords/>
  <dc:description/>
  <cp:lastModifiedBy>Erin Lentz</cp:lastModifiedBy>
  <cp:revision>171</cp:revision>
  <dcterms:created xsi:type="dcterms:W3CDTF">2010-01-20T16:54:44Z</dcterms:created>
  <dcterms:modified xsi:type="dcterms:W3CDTF">2012-03-12T19:04:27Z</dcterms:modified>
</cp:coreProperties>
</file>